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4"/>
  </p:notesMasterIdLst>
  <p:handoutMasterIdLst>
    <p:handoutMasterId r:id="rId25"/>
  </p:handoutMasterIdLst>
  <p:sldIdLst>
    <p:sldId id="307" r:id="rId5"/>
    <p:sldId id="298" r:id="rId6"/>
    <p:sldId id="301" r:id="rId7"/>
    <p:sldId id="299" r:id="rId8"/>
    <p:sldId id="300" r:id="rId9"/>
    <p:sldId id="302" r:id="rId10"/>
    <p:sldId id="310" r:id="rId11"/>
    <p:sldId id="311" r:id="rId12"/>
    <p:sldId id="312" r:id="rId13"/>
    <p:sldId id="313" r:id="rId14"/>
    <p:sldId id="314" r:id="rId15"/>
    <p:sldId id="303" r:id="rId16"/>
    <p:sldId id="305" r:id="rId17"/>
    <p:sldId id="306" r:id="rId18"/>
    <p:sldId id="317" r:id="rId19"/>
    <p:sldId id="318" r:id="rId20"/>
    <p:sldId id="319" r:id="rId21"/>
    <p:sldId id="320" r:id="rId22"/>
    <p:sldId id="46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D34"/>
    <a:srgbClr val="E9E1CD"/>
    <a:srgbClr val="522323"/>
    <a:srgbClr val="A6A6A6"/>
    <a:srgbClr val="5B5E61"/>
    <a:srgbClr val="FAF9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5" autoAdjust="0"/>
    <p:restoredTop sz="96368" autoAdjust="0"/>
  </p:normalViewPr>
  <p:slideViewPr>
    <p:cSldViewPr>
      <p:cViewPr varScale="1">
        <p:scale>
          <a:sx n="102" d="100"/>
          <a:sy n="102" d="100"/>
        </p:scale>
        <p:origin x="82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Reis" userId="340bb94c51928209" providerId="LiveId" clId="{38E1C5CD-1F21-419D-B127-C91847BB546B}"/>
    <pc:docChg chg="modSld">
      <pc:chgData name="Alice Reis" userId="340bb94c51928209" providerId="LiveId" clId="{38E1C5CD-1F21-419D-B127-C91847BB546B}" dt="2024-06-21T15:50:18.222" v="15" actId="1035"/>
      <pc:docMkLst>
        <pc:docMk/>
      </pc:docMkLst>
      <pc:sldChg chg="modSp mod">
        <pc:chgData name="Alice Reis" userId="340bb94c51928209" providerId="LiveId" clId="{38E1C5CD-1F21-419D-B127-C91847BB546B}" dt="2024-06-20T22:58:58.041" v="4" actId="1036"/>
        <pc:sldMkLst>
          <pc:docMk/>
          <pc:sldMk cId="706272510" sldId="302"/>
        </pc:sldMkLst>
        <pc:grpChg chg="mod">
          <ac:chgData name="Alice Reis" userId="340bb94c51928209" providerId="LiveId" clId="{38E1C5CD-1F21-419D-B127-C91847BB546B}" dt="2024-06-20T22:58:58.041" v="4" actId="1036"/>
          <ac:grpSpMkLst>
            <pc:docMk/>
            <pc:sldMk cId="706272510" sldId="302"/>
            <ac:grpSpMk id="6" creationId="{46F55948-C72E-0062-782D-088D4A83952F}"/>
          </ac:grpSpMkLst>
        </pc:grpChg>
      </pc:sldChg>
      <pc:sldChg chg="modSp mod">
        <pc:chgData name="Alice Reis" userId="340bb94c51928209" providerId="LiveId" clId="{38E1C5CD-1F21-419D-B127-C91847BB546B}" dt="2024-06-21T15:50:18.222" v="15" actId="1035"/>
        <pc:sldMkLst>
          <pc:docMk/>
          <pc:sldMk cId="3692166158" sldId="303"/>
        </pc:sldMkLst>
        <pc:spChg chg="mod">
          <ac:chgData name="Alice Reis" userId="340bb94c51928209" providerId="LiveId" clId="{38E1C5CD-1F21-419D-B127-C91847BB546B}" dt="2024-06-21T15:50:16.475" v="14"/>
          <ac:spMkLst>
            <pc:docMk/>
            <pc:sldMk cId="3692166158" sldId="303"/>
            <ac:spMk id="5" creationId="{B09A4AA9-2146-2AB7-71DF-06453BD6B612}"/>
          </ac:spMkLst>
        </pc:spChg>
        <pc:picChg chg="mod">
          <ac:chgData name="Alice Reis" userId="340bb94c51928209" providerId="LiveId" clId="{38E1C5CD-1F21-419D-B127-C91847BB546B}" dt="2024-06-21T15:50:18.222" v="15" actId="1035"/>
          <ac:picMkLst>
            <pc:docMk/>
            <pc:sldMk cId="3692166158" sldId="303"/>
            <ac:picMk id="2" creationId="{1460C035-C19E-9BEC-3005-3647BA60BE33}"/>
          </ac:picMkLst>
        </pc:picChg>
      </pc:sldChg>
      <pc:sldChg chg="modSp mod">
        <pc:chgData name="Alice Reis" userId="340bb94c51928209" providerId="LiveId" clId="{38E1C5CD-1F21-419D-B127-C91847BB546B}" dt="2024-06-20T22:58:51.683" v="3" actId="1036"/>
        <pc:sldMkLst>
          <pc:docMk/>
          <pc:sldMk cId="1434556188" sldId="310"/>
        </pc:sldMkLst>
        <pc:grpChg chg="mod">
          <ac:chgData name="Alice Reis" userId="340bb94c51928209" providerId="LiveId" clId="{38E1C5CD-1F21-419D-B127-C91847BB546B}" dt="2024-06-20T22:58:51.683" v="3" actId="1036"/>
          <ac:grpSpMkLst>
            <pc:docMk/>
            <pc:sldMk cId="1434556188" sldId="310"/>
            <ac:grpSpMk id="6" creationId="{20B59C84-EEC4-4255-F846-89419EC0F919}"/>
          </ac:grpSpMkLst>
        </pc:grpChg>
      </pc:sldChg>
      <pc:sldChg chg="modSp mod">
        <pc:chgData name="Alice Reis" userId="340bb94c51928209" providerId="LiveId" clId="{38E1C5CD-1F21-419D-B127-C91847BB546B}" dt="2024-06-20T22:59:07.920" v="6" actId="1036"/>
        <pc:sldMkLst>
          <pc:docMk/>
          <pc:sldMk cId="4234789164" sldId="311"/>
        </pc:sldMkLst>
        <pc:grpChg chg="mod">
          <ac:chgData name="Alice Reis" userId="340bb94c51928209" providerId="LiveId" clId="{38E1C5CD-1F21-419D-B127-C91847BB546B}" dt="2024-06-20T22:59:07.920" v="6" actId="1036"/>
          <ac:grpSpMkLst>
            <pc:docMk/>
            <pc:sldMk cId="4234789164" sldId="311"/>
            <ac:grpSpMk id="6" creationId="{5CFA32D3-C603-88FC-0D03-816743EAEFB0}"/>
          </ac:grpSpMkLst>
        </pc:grpChg>
      </pc:sldChg>
      <pc:sldChg chg="modSp mod">
        <pc:chgData name="Alice Reis" userId="340bb94c51928209" providerId="LiveId" clId="{38E1C5CD-1F21-419D-B127-C91847BB546B}" dt="2024-06-20T22:59:41.361" v="11" actId="1036"/>
        <pc:sldMkLst>
          <pc:docMk/>
          <pc:sldMk cId="2153229367" sldId="312"/>
        </pc:sldMkLst>
        <pc:grpChg chg="mod">
          <ac:chgData name="Alice Reis" userId="340bb94c51928209" providerId="LiveId" clId="{38E1C5CD-1F21-419D-B127-C91847BB546B}" dt="2024-06-20T22:59:41.361" v="11" actId="1036"/>
          <ac:grpSpMkLst>
            <pc:docMk/>
            <pc:sldMk cId="2153229367" sldId="312"/>
            <ac:grpSpMk id="6" creationId="{47620D6D-05F4-634F-EE56-36828AD90231}"/>
          </ac:grpSpMkLst>
        </pc:grpChg>
      </pc:sldChg>
      <pc:sldChg chg="modSp mod">
        <pc:chgData name="Alice Reis" userId="340bb94c51928209" providerId="LiveId" clId="{38E1C5CD-1F21-419D-B127-C91847BB546B}" dt="2024-06-20T23:00:01.346" v="12" actId="1036"/>
        <pc:sldMkLst>
          <pc:docMk/>
          <pc:sldMk cId="1571710527" sldId="313"/>
        </pc:sldMkLst>
        <pc:grpChg chg="mod">
          <ac:chgData name="Alice Reis" userId="340bb94c51928209" providerId="LiveId" clId="{38E1C5CD-1F21-419D-B127-C91847BB546B}" dt="2024-06-20T23:00:01.346" v="12" actId="1036"/>
          <ac:grpSpMkLst>
            <pc:docMk/>
            <pc:sldMk cId="1571710527" sldId="313"/>
            <ac:grpSpMk id="6" creationId="{993A867C-1961-F9A9-8B12-AA4E629AD0BD}"/>
          </ac:grpSpMkLst>
        </pc:grpChg>
      </pc:sldChg>
      <pc:sldChg chg="modSp mod">
        <pc:chgData name="Alice Reis" userId="340bb94c51928209" providerId="LiveId" clId="{38E1C5CD-1F21-419D-B127-C91847BB546B}" dt="2024-06-20T23:00:04.264" v="13" actId="1036"/>
        <pc:sldMkLst>
          <pc:docMk/>
          <pc:sldMk cId="2354718847" sldId="314"/>
        </pc:sldMkLst>
        <pc:grpChg chg="mod">
          <ac:chgData name="Alice Reis" userId="340bb94c51928209" providerId="LiveId" clId="{38E1C5CD-1F21-419D-B127-C91847BB546B}" dt="2024-06-20T23:00:04.264" v="13" actId="1036"/>
          <ac:grpSpMkLst>
            <pc:docMk/>
            <pc:sldMk cId="2354718847" sldId="314"/>
            <ac:grpSpMk id="8" creationId="{122D0D83-1CD7-D509-6577-9E15AFCF08A2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 phldr="0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 rtl="0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CATALOGAÇÃO E ORGANIZAÇÃO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9CD6DB-3A68-4A41-90BD-4F0CBB3617D1}">
      <dgm:prSet phldrT="[Text]" phldr="0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pPr rtl="0"/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precisa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catalogar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colocá-los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na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estante.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929B1E1-4BC4-4C73-ABE8-27CEF96A3652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EMPRÉSTIMO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791135C-9DAB-47F6-BE9C-A3E56A2DDA50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 rIns="109728"/>
        <a:lstStyle/>
        <a:p>
          <a:pPr rtl="0"/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clientes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emprestam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.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0CDF8D0-D4FC-4467-A51E-79C5A58B0B2C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DEVOLUÇÃO</a:t>
          </a:r>
        </a:p>
      </dgm: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629C12-7464-4473-ADEF-1A284F8A9957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pPr rtl="0"/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O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realiza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a devolução.</a:t>
          </a:r>
        </a:p>
      </dgm: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DC956E0-ABF9-B04F-88A2-AF2DA3B4042A}" type="pres">
      <dgm:prSet presAssocID="{3F442EA2-39BA-4C9A-AD59-755D4917D532}" presName="Name0" presStyleCnt="0">
        <dgm:presLayoutVars>
          <dgm:dir/>
          <dgm:animLvl val="lvl"/>
          <dgm:resizeHandles val="exact"/>
        </dgm:presLayoutVars>
      </dgm:prSet>
      <dgm:spPr/>
    </dgm:pt>
    <dgm:pt modelId="{0E86B7EA-718C-7A4B-9F83-8B559CA2CCFC}" type="pres">
      <dgm:prSet presAssocID="{4DF9FE7B-F642-4898-A360-D4E3814E1A3D}" presName="composite" presStyleCnt="0"/>
      <dgm:spPr/>
    </dgm:pt>
    <dgm:pt modelId="{7ECB33B2-11BD-FE4E-BC72-96AD9624B8DF}" type="pres">
      <dgm:prSet presAssocID="{4DF9FE7B-F642-4898-A360-D4E3814E1A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FCB3E4-DC7C-E74E-B4C4-3D359AC4596E}" type="pres">
      <dgm:prSet presAssocID="{4DF9FE7B-F642-4898-A360-D4E3814E1A3D}" presName="desTx" presStyleLbl="alignAccFollowNode1" presStyleIdx="0" presStyleCnt="3">
        <dgm:presLayoutVars>
          <dgm:bulletEnabled val="1"/>
        </dgm:presLayoutVars>
      </dgm:prSet>
      <dgm:spPr/>
    </dgm:pt>
    <dgm:pt modelId="{84D46925-5E02-0446-B7CF-6E0ED783F04A}" type="pres">
      <dgm:prSet presAssocID="{43C18EFF-81FC-4D70-8C6B-E95FF3730413}" presName="space" presStyleCnt="0"/>
      <dgm:spPr/>
    </dgm:pt>
    <dgm:pt modelId="{78EDBB5C-D892-B44F-8F90-23A3131F62FA}" type="pres">
      <dgm:prSet presAssocID="{3929B1E1-4BC4-4C73-ABE8-27CEF96A3652}" presName="composite" presStyleCnt="0"/>
      <dgm:spPr/>
    </dgm:pt>
    <dgm:pt modelId="{629FAB9D-46AA-9041-A6CD-FF5C6411D00B}" type="pres">
      <dgm:prSet presAssocID="{3929B1E1-4BC4-4C73-ABE8-27CEF96A365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25D28D2-D033-2248-B401-865A75A3B565}" type="pres">
      <dgm:prSet presAssocID="{3929B1E1-4BC4-4C73-ABE8-27CEF96A3652}" presName="desTx" presStyleLbl="alignAccFollowNode1" presStyleIdx="1" presStyleCnt="3">
        <dgm:presLayoutVars>
          <dgm:bulletEnabled val="1"/>
        </dgm:presLayoutVars>
      </dgm:prSet>
      <dgm:spPr/>
    </dgm:pt>
    <dgm:pt modelId="{ED35ABF0-A06C-2548-8673-E510C0F6AB5D}" type="pres">
      <dgm:prSet presAssocID="{19BA0C22-38BB-4E9F-89D5-0FF5FF9F12CE}" presName="space" presStyleCnt="0"/>
      <dgm:spPr/>
    </dgm:pt>
    <dgm:pt modelId="{81A36D5A-FE47-E742-8BD1-4C227EB4127B}" type="pres">
      <dgm:prSet presAssocID="{60CDF8D0-D4FC-4467-A51E-79C5A58B0B2C}" presName="composite" presStyleCnt="0"/>
      <dgm:spPr/>
    </dgm:pt>
    <dgm:pt modelId="{84C8FA96-FEB8-7540-BC88-1D54E3196400}" type="pres">
      <dgm:prSet presAssocID="{60CDF8D0-D4FC-4467-A51E-79C5A58B0B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4D95D0-1702-3F46-BD02-49B126DE6B57}" type="pres">
      <dgm:prSet presAssocID="{60CDF8D0-D4FC-4467-A51E-79C5A58B0B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2939BD22-5FBB-BA45-8F69-A7D4A161C275}" type="presOf" srcId="{60CDF8D0-D4FC-4467-A51E-79C5A58B0B2C}" destId="{84C8FA96-FEB8-7540-BC88-1D54E3196400}" srcOrd="0" destOrd="0" presId="urn:microsoft.com/office/officeart/2005/8/layout/hList1"/>
    <dgm:cxn modelId="{62C10234-45D3-426A-8820-4C0D1D8CBA21}" srcId="{4DF9FE7B-F642-4898-A360-D4E3814E1A3D}" destId="{789CD6DB-3A68-4A41-90BD-4F0CBB3617D1}" srcOrd="0" destOrd="0" parTransId="{C0BEB5FF-8DFB-40B9-A228-C0C6097DDDC4}" sibTransId="{1A702531-A59F-4EE2-8246-E2EB0955D8B1}"/>
    <dgm:cxn modelId="{7E0E3B40-A7E3-CA4C-BF7E-16D73836F477}" type="presOf" srcId="{3F442EA2-39BA-4C9A-AD59-755D4917D532}" destId="{6DC956E0-ABF9-B04F-88A2-AF2DA3B4042A}" srcOrd="0" destOrd="0" presId="urn:microsoft.com/office/officeart/2005/8/layout/hList1"/>
    <dgm:cxn modelId="{C40F508D-DDC7-264B-A702-320EAE11EEAF}" type="presOf" srcId="{789CD6DB-3A68-4A41-90BD-4F0CBB3617D1}" destId="{4FFCB3E4-DC7C-E74E-B4C4-3D359AC4596E}" srcOrd="0" destOrd="0" presId="urn:microsoft.com/office/officeart/2005/8/layout/h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B3B26E9A-58E5-497B-BD59-F5567958C609}" srcId="{3929B1E1-4BC4-4C73-ABE8-27CEF96A3652}" destId="{0791135C-9DAB-47F6-BE9C-A3E56A2DDA50}" srcOrd="0" destOrd="0" parTransId="{D6057E63-9793-4991-97C1-30FC405E95A5}" sibTransId="{B670C2A7-83CB-4F4C-BC19-A3A7C066A822}"/>
    <dgm:cxn modelId="{AD963FA5-E55A-D84E-84AF-5959F2F89866}" type="presOf" srcId="{4DF9FE7B-F642-4898-A360-D4E3814E1A3D}" destId="{7ECB33B2-11BD-FE4E-BC72-96AD9624B8DF}" srcOrd="0" destOrd="0" presId="urn:microsoft.com/office/officeart/2005/8/layout/hList1"/>
    <dgm:cxn modelId="{58F19FBA-3C47-7642-B4EF-2A2670D7274D}" type="presOf" srcId="{0791135C-9DAB-47F6-BE9C-A3E56A2DDA50}" destId="{825D28D2-D033-2248-B401-865A75A3B565}" srcOrd="0" destOrd="0" presId="urn:microsoft.com/office/officeart/2005/8/layout/h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FE88ECE6-DB5A-634B-A010-C106DD28E8E4}" type="presOf" srcId="{3929B1E1-4BC4-4C73-ABE8-27CEF96A3652}" destId="{629FAB9D-46AA-9041-A6CD-FF5C6411D00B}" srcOrd="0" destOrd="0" presId="urn:microsoft.com/office/officeart/2005/8/layout/h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3E419AFF-A804-0848-A1EF-036591458334}" type="presOf" srcId="{50629C12-7464-4473-ADEF-1A284F8A9957}" destId="{2A4D95D0-1702-3F46-BD02-49B126DE6B57}" srcOrd="0" destOrd="0" presId="urn:microsoft.com/office/officeart/2005/8/layout/hList1"/>
    <dgm:cxn modelId="{176516DC-A47F-7C42-9DF6-EC112FE2CF98}" type="presParOf" srcId="{6DC956E0-ABF9-B04F-88A2-AF2DA3B4042A}" destId="{0E86B7EA-718C-7A4B-9F83-8B559CA2CCFC}" srcOrd="0" destOrd="0" presId="urn:microsoft.com/office/officeart/2005/8/layout/hList1"/>
    <dgm:cxn modelId="{93288ED0-92F2-7F41-9FD3-E6105CF5FA14}" type="presParOf" srcId="{0E86B7EA-718C-7A4B-9F83-8B559CA2CCFC}" destId="{7ECB33B2-11BD-FE4E-BC72-96AD9624B8DF}" srcOrd="0" destOrd="0" presId="urn:microsoft.com/office/officeart/2005/8/layout/hList1"/>
    <dgm:cxn modelId="{CFB6421C-AE9E-F44D-9215-DC657D46F05A}" type="presParOf" srcId="{0E86B7EA-718C-7A4B-9F83-8B559CA2CCFC}" destId="{4FFCB3E4-DC7C-E74E-B4C4-3D359AC4596E}" srcOrd="1" destOrd="0" presId="urn:microsoft.com/office/officeart/2005/8/layout/hList1"/>
    <dgm:cxn modelId="{01B2F271-76B4-9044-BE32-9D07D3E6D16E}" type="presParOf" srcId="{6DC956E0-ABF9-B04F-88A2-AF2DA3B4042A}" destId="{84D46925-5E02-0446-B7CF-6E0ED783F04A}" srcOrd="1" destOrd="0" presId="urn:microsoft.com/office/officeart/2005/8/layout/hList1"/>
    <dgm:cxn modelId="{B2579BD7-57A2-354A-8D02-1D234E3BE822}" type="presParOf" srcId="{6DC956E0-ABF9-B04F-88A2-AF2DA3B4042A}" destId="{78EDBB5C-D892-B44F-8F90-23A3131F62FA}" srcOrd="2" destOrd="0" presId="urn:microsoft.com/office/officeart/2005/8/layout/hList1"/>
    <dgm:cxn modelId="{BFFFDDA6-1ABD-BE44-8E2A-E7DB1C69FB94}" type="presParOf" srcId="{78EDBB5C-D892-B44F-8F90-23A3131F62FA}" destId="{629FAB9D-46AA-9041-A6CD-FF5C6411D00B}" srcOrd="0" destOrd="0" presId="urn:microsoft.com/office/officeart/2005/8/layout/hList1"/>
    <dgm:cxn modelId="{068CC4CC-EADF-4E47-82FE-4725F6830CF5}" type="presParOf" srcId="{78EDBB5C-D892-B44F-8F90-23A3131F62FA}" destId="{825D28D2-D033-2248-B401-865A75A3B565}" srcOrd="1" destOrd="0" presId="urn:microsoft.com/office/officeart/2005/8/layout/hList1"/>
    <dgm:cxn modelId="{7380EF5F-B76F-7B44-BEA7-D0540FC8CAF6}" type="presParOf" srcId="{6DC956E0-ABF9-B04F-88A2-AF2DA3B4042A}" destId="{ED35ABF0-A06C-2548-8673-E510C0F6AB5D}" srcOrd="3" destOrd="0" presId="urn:microsoft.com/office/officeart/2005/8/layout/hList1"/>
    <dgm:cxn modelId="{7925E1FE-CEC4-9C4E-B8EB-A590B3B8C378}" type="presParOf" srcId="{6DC956E0-ABF9-B04F-88A2-AF2DA3B4042A}" destId="{81A36D5A-FE47-E742-8BD1-4C227EB4127B}" srcOrd="4" destOrd="0" presId="urn:microsoft.com/office/officeart/2005/8/layout/hList1"/>
    <dgm:cxn modelId="{258E8FAE-210F-9F42-A9EC-522D55F168B5}" type="presParOf" srcId="{81A36D5A-FE47-E742-8BD1-4C227EB4127B}" destId="{84C8FA96-FEB8-7540-BC88-1D54E3196400}" srcOrd="0" destOrd="0" presId="urn:microsoft.com/office/officeart/2005/8/layout/hList1"/>
    <dgm:cxn modelId="{1285A30C-08D4-724B-BBA4-553FE760B7AC}" type="presParOf" srcId="{81A36D5A-FE47-E742-8BD1-4C227EB4127B}" destId="{2A4D95D0-1702-3F46-BD02-49B126DE6B57}" srcOrd="1" destOrd="0" presId="urn:microsoft.com/office/officeart/2005/8/layout/h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33B2-11BD-FE4E-BC72-96AD9624B8DF}">
      <dsp:nvSpPr>
        <dsp:cNvPr id="0" name=""/>
        <dsp:cNvSpPr/>
      </dsp:nvSpPr>
      <dsp:spPr>
        <a:xfrm>
          <a:off x="2263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CATALOGAÇÃO E ORGANIZAÇÃO</a:t>
          </a:r>
        </a:p>
      </dsp:txBody>
      <dsp:txXfrm>
        <a:off x="2263" y="11565"/>
        <a:ext cx="2206600" cy="835200"/>
      </dsp:txXfrm>
    </dsp:sp>
    <dsp:sp modelId="{4FFCB3E4-DC7C-E74E-B4C4-3D359AC4596E}">
      <dsp:nvSpPr>
        <dsp:cNvPr id="0" name=""/>
        <dsp:cNvSpPr/>
      </dsp:nvSpPr>
      <dsp:spPr>
        <a:xfrm>
          <a:off x="2263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precisa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catalogar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colocá-los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na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estante.</a:t>
          </a:r>
        </a:p>
      </dsp:txBody>
      <dsp:txXfrm>
        <a:off x="2263" y="846766"/>
        <a:ext cx="2206600" cy="1273680"/>
      </dsp:txXfrm>
    </dsp:sp>
    <dsp:sp modelId="{629FAB9D-46AA-9041-A6CD-FF5C6411D00B}">
      <dsp:nvSpPr>
        <dsp:cNvPr id="0" name=""/>
        <dsp:cNvSpPr/>
      </dsp:nvSpPr>
      <dsp:spPr>
        <a:xfrm>
          <a:off x="2517787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EMPRÉSTIMO</a:t>
          </a:r>
        </a:p>
      </dsp:txBody>
      <dsp:txXfrm>
        <a:off x="2517787" y="11565"/>
        <a:ext cx="2206600" cy="835200"/>
      </dsp:txXfrm>
    </dsp:sp>
    <dsp:sp modelId="{825D28D2-D033-2248-B401-865A75A3B565}">
      <dsp:nvSpPr>
        <dsp:cNvPr id="0" name=""/>
        <dsp:cNvSpPr/>
      </dsp:nvSpPr>
      <dsp:spPr>
        <a:xfrm>
          <a:off x="2517787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109728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clientes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emprestam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.</a:t>
          </a:r>
        </a:p>
      </dsp:txBody>
      <dsp:txXfrm>
        <a:off x="2517787" y="846766"/>
        <a:ext cx="2206600" cy="1273680"/>
      </dsp:txXfrm>
    </dsp:sp>
    <dsp:sp modelId="{84C8FA96-FEB8-7540-BC88-1D54E3196400}">
      <dsp:nvSpPr>
        <dsp:cNvPr id="0" name=""/>
        <dsp:cNvSpPr/>
      </dsp:nvSpPr>
      <dsp:spPr>
        <a:xfrm>
          <a:off x="5033311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DEVOLUÇÃO</a:t>
          </a:r>
        </a:p>
      </dsp:txBody>
      <dsp:txXfrm>
        <a:off x="5033311" y="11565"/>
        <a:ext cx="2206600" cy="835200"/>
      </dsp:txXfrm>
    </dsp:sp>
    <dsp:sp modelId="{2A4D95D0-1702-3F46-BD02-49B126DE6B57}">
      <dsp:nvSpPr>
        <dsp:cNvPr id="0" name=""/>
        <dsp:cNvSpPr/>
      </dsp:nvSpPr>
      <dsp:spPr>
        <a:xfrm>
          <a:off x="5033311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O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realiza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a devolução.</a:t>
          </a:r>
        </a:p>
      </dsp:txBody>
      <dsp:txXfrm>
        <a:off x="5033311" y="846766"/>
        <a:ext cx="2206600" cy="127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6/21/2024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6/21/2024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42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6089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1399032"/>
            <a:ext cx="3618558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081" y="2779776"/>
            <a:ext cx="3464674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99"/>
              </a:lnSpc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2399"/>
            </a:lvl2pPr>
            <a:lvl3pPr marL="914126" indent="0">
              <a:buNone/>
              <a:defRPr sz="23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3392" y="0"/>
            <a:ext cx="747835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1744" y="4445000"/>
            <a:ext cx="457081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1744" y="0"/>
            <a:ext cx="457081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54859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5" b="6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Gill Sans Light"/>
              </a:rPr>
              <a:t>Projeto</a:t>
            </a:r>
            <a:r>
              <a:rPr lang="en-US" dirty="0">
                <a:cs typeface="Gill Sans Light"/>
              </a:rPr>
              <a:t> </a:t>
            </a:r>
            <a:r>
              <a:rPr lang="en-US" dirty="0" err="1">
                <a:cs typeface="Gill Sans Light"/>
              </a:rPr>
              <a:t>Eixo</a:t>
            </a:r>
            <a:r>
              <a:rPr lang="en-US" dirty="0">
                <a:cs typeface="Gill Sans Light"/>
              </a:rPr>
              <a:t> 2 - GRUPO 7</a:t>
            </a:r>
            <a:endParaRPr lang="en-US" dirty="0"/>
          </a:p>
          <a:p>
            <a:r>
              <a:rPr lang="en-US" dirty="0">
                <a:cs typeface="Gill Sans Light"/>
              </a:rPr>
              <a:t>Puc minas virtual</a:t>
            </a:r>
          </a:p>
          <a:p>
            <a:endParaRPr lang="en-US" dirty="0"/>
          </a:p>
        </p:txBody>
      </p:sp>
      <p:pic>
        <p:nvPicPr>
          <p:cNvPr id="2" name="Picture 1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E1EE0107-C2B0-85E1-C40B-FBAD28B6F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0" b="25472"/>
          <a:stretch/>
        </p:blipFill>
        <p:spPr>
          <a:xfrm>
            <a:off x="5387467" y="5743522"/>
            <a:ext cx="1413689" cy="9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3A867C-1961-F9A9-8B12-AA4E629AD0BD}"/>
              </a:ext>
            </a:extLst>
          </p:cNvPr>
          <p:cNvGrpSpPr/>
          <p:nvPr/>
        </p:nvGrpSpPr>
        <p:grpSpPr>
          <a:xfrm>
            <a:off x="-5085181" y="74805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221071" y="960607"/>
              <a:ext cx="46793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EMPRÉSTIMO DE LIVROS – TO BE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49D92B71-82F6-C140-9647-794E54B4A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02243909-241B-FEDA-17A1-07C19C26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4"/>
            <a:ext cx="3430959" cy="44344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Facilidade para encontrar informações, como a disponibilidade do livro;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Mais agilidade para encontrar as informações do cliente;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 humano ao cadastrar o livro. 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A diagram of a work flow&#10;&#10;Description automatically generated">
            <a:extLst>
              <a:ext uri="{FF2B5EF4-FFF2-40B4-BE49-F238E27FC236}">
                <a16:creationId xmlns:a16="http://schemas.microsoft.com/office/drawing/2014/main" id="{F111D1D4-0844-65C8-1EAB-0542F917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8" y="2423045"/>
            <a:ext cx="6525544" cy="2721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17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49596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2D0D83-1CD7-D509-6577-9E15AFCF08A2}"/>
              </a:ext>
            </a:extLst>
          </p:cNvPr>
          <p:cNvGrpSpPr/>
          <p:nvPr/>
        </p:nvGrpSpPr>
        <p:grpSpPr>
          <a:xfrm>
            <a:off x="-5085181" y="74805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193783" y="960607"/>
              <a:ext cx="473392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DEVOLUÇÃO DE LIVROS – TO BE</a:t>
              </a:r>
            </a:p>
          </p:txBody>
        </p:sp>
      </p:grp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82114979-21F3-0B48-AAAB-55585C56B9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079A3D6D-73AD-E5E3-EA82-35C86A01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4"/>
            <a:ext cx="3430959" cy="44072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erros e perdas de livros;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Atualização em tempo real da disponibilidade dos títulos;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Maior controle da quantidade materiais disponíveis no acervo.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721D95-AAD1-A2F0-FB81-3366AEC4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6" y="2492590"/>
            <a:ext cx="7053121" cy="2363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547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50222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42" y="280195"/>
            <a:ext cx="7390320" cy="823477"/>
          </a:xfrm>
        </p:spPr>
        <p:txBody>
          <a:bodyPr/>
          <a:lstStyle/>
          <a:p>
            <a:r>
              <a:rPr lang="en-US" sz="4000" dirty="0"/>
              <a:t>ORGANIZAÇÃO DE DADOS </a:t>
            </a:r>
          </a:p>
        </p:txBody>
      </p:sp>
      <p:pic>
        <p:nvPicPr>
          <p:cNvPr id="2" name="Picture 1" descr="A diagram of a business&#10;&#10;Description automatically generated">
            <a:extLst>
              <a:ext uri="{FF2B5EF4-FFF2-40B4-BE49-F238E27FC236}">
                <a16:creationId xmlns:a16="http://schemas.microsoft.com/office/drawing/2014/main" id="{1460C035-C19E-9BEC-3005-3647BA60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02" y="2514600"/>
            <a:ext cx="7390750" cy="3725585"/>
          </a:xfrm>
          <a:prstGeom prst="roundRect">
            <a:avLst>
              <a:gd name="adj" fmla="val 32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A4AA9-2146-2AB7-71DF-06453BD6B612}"/>
              </a:ext>
            </a:extLst>
          </p:cNvPr>
          <p:cNvSpPr txBox="1"/>
          <p:nvPr/>
        </p:nvSpPr>
        <p:spPr>
          <a:xfrm>
            <a:off x="951498" y="1100114"/>
            <a:ext cx="7236029" cy="1248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800"/>
              </a:spcBef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cs typeface="Gill Sans Light"/>
              </a:rPr>
              <a:t>Este diagrama é uma representação visual das entidades livro, cliente, bibliotecário e empréstimo. E das conexões entre elas, delineando como os dados são organizados e como eles interagem no ambiente da biblioteca. 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7DFD779-52CB-56AD-2733-35FA7BD0D6B8}"/>
              </a:ext>
            </a:extLst>
          </p:cNvPr>
          <p:cNvSpPr txBox="1">
            <a:spLocks/>
          </p:cNvSpPr>
          <p:nvPr/>
        </p:nvSpPr>
        <p:spPr>
          <a:xfrm>
            <a:off x="11577637" y="6280104"/>
            <a:ext cx="6096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bg1"/>
                </a:solidFill>
                <a:latin typeface="+mj-lt"/>
              </a:rPr>
              <a:pPr/>
              <a:t>12</a:t>
            </a:fld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8C0673BB-3C9C-7D61-12EA-E9E37DD769D5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" b="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library&#10;&#10;Description automatically generated">
            <a:extLst>
              <a:ext uri="{FF2B5EF4-FFF2-40B4-BE49-F238E27FC236}">
                <a16:creationId xmlns:a16="http://schemas.microsoft.com/office/drawing/2014/main" id="{1AED569E-2949-316C-95F7-5DA8C81F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795401"/>
            <a:ext cx="6746572" cy="3785422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3927672-4E53-F92A-89B3-B7AB6348AE03}"/>
              </a:ext>
            </a:extLst>
          </p:cNvPr>
          <p:cNvSpPr txBox="1">
            <a:spLocks/>
          </p:cNvSpPr>
          <p:nvPr/>
        </p:nvSpPr>
        <p:spPr>
          <a:xfrm>
            <a:off x="133738" y="277177"/>
            <a:ext cx="7390320" cy="823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spc="100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ORGANIZAÇÃO DE DADOS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11EE6-0C8F-E9E3-F18D-DF43438B8449}"/>
              </a:ext>
            </a:extLst>
          </p:cNvPr>
          <p:cNvSpPr txBox="1"/>
          <p:nvPr/>
        </p:nvSpPr>
        <p:spPr>
          <a:xfrm>
            <a:off x="288029" y="1068967"/>
            <a:ext cx="7236029" cy="1248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800"/>
              </a:spcBef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cs typeface="Gill Sans Light"/>
              </a:rPr>
              <a:t>Esse modelo relacional proporciona uma estrutura organizada e eficiente para armazenar e manipular os dados da biblioteca, garantindo integridade e consistência ao sistema de gerenciamento bibliotecário.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Hardcover books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/>
        </p:blipFill>
        <p:spPr>
          <a:pattFill prst="dkDnDiag">
            <a:fgClr>
              <a:schemeClr val="accent2"/>
            </a:fgClr>
            <a:bgClr>
              <a:schemeClr val="bg1"/>
            </a:bgClr>
          </a:patt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4EF253-BC47-2F3C-806F-34B56D6BD7B2}"/>
              </a:ext>
            </a:extLst>
          </p:cNvPr>
          <p:cNvSpPr/>
          <p:nvPr/>
        </p:nvSpPr>
        <p:spPr>
          <a:xfrm>
            <a:off x="5957" y="0"/>
            <a:ext cx="12188825" cy="6858000"/>
          </a:xfrm>
          <a:prstGeom prst="rect">
            <a:avLst/>
          </a:prstGeom>
          <a:solidFill>
            <a:schemeClr val="tx1">
              <a:alpha val="4784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4728-5E33-88C1-12C4-87F7C445025A}"/>
              </a:ext>
            </a:extLst>
          </p:cNvPr>
          <p:cNvSpPr/>
          <p:nvPr/>
        </p:nvSpPr>
        <p:spPr>
          <a:xfrm>
            <a:off x="1751012" y="-45000"/>
            <a:ext cx="8686800" cy="6948000"/>
          </a:xfrm>
          <a:prstGeom prst="rect">
            <a:avLst/>
          </a:prstGeom>
          <a:solidFill>
            <a:srgbClr val="E9E1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8E09BE6B-955E-D11A-C702-14271BC4E4A4}"/>
              </a:ext>
            </a:extLst>
          </p:cNvPr>
          <p:cNvSpPr txBox="1">
            <a:spLocks/>
          </p:cNvSpPr>
          <p:nvPr/>
        </p:nvSpPr>
        <p:spPr>
          <a:xfrm>
            <a:off x="2399252" y="304800"/>
            <a:ext cx="7390320" cy="823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spc="100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22323"/>
                </a:solidFill>
              </a:rPr>
              <a:t>CONSULTAS SQL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4A01D3-FA21-A5F7-1731-9878B7333829}"/>
              </a:ext>
            </a:extLst>
          </p:cNvPr>
          <p:cNvCxnSpPr>
            <a:cxnSpLocks/>
          </p:cNvCxnSpPr>
          <p:nvPr/>
        </p:nvCxnSpPr>
        <p:spPr>
          <a:xfrm>
            <a:off x="0" y="1066800"/>
            <a:ext cx="7466012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057BAD-23D6-EE04-7C5C-137735B874E0}"/>
              </a:ext>
            </a:extLst>
          </p:cNvPr>
          <p:cNvSpPr txBox="1"/>
          <p:nvPr/>
        </p:nvSpPr>
        <p:spPr>
          <a:xfrm>
            <a:off x="2528776" y="1295400"/>
            <a:ext cx="7276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livros filtrando por ISBN: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LIVRO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ISBN = '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exemploisbn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'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livros com empréstimos fora do prazo: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EMPRESTIMO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LEFT JOIN LIVRO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EMPRESTIMO.data_devolucao_prevista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&lt; CURDATE(); </a:t>
            </a:r>
          </a:p>
          <a:p>
            <a:pPr marL="342900" indent="-342900">
              <a:buFont typeface="+mj-lt"/>
              <a:buAutoNum type="arabicPeriod" startAt="2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cliente pelo id: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CLIENTE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id_cliente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= '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exemploid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' </a:t>
            </a:r>
          </a:p>
        </p:txBody>
      </p:sp>
      <p:sp>
        <p:nvSpPr>
          <p:cNvPr id="38" name="Footer Placeholder 16">
            <a:extLst>
              <a:ext uri="{FF2B5EF4-FFF2-40B4-BE49-F238E27FC236}">
                <a16:creationId xmlns:a16="http://schemas.microsoft.com/office/drawing/2014/main" id="{7998C020-40F0-AB85-E19C-997313FEA9F9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  <p:sp>
        <p:nvSpPr>
          <p:cNvPr id="39" name="Slide Number Placeholder 17">
            <a:extLst>
              <a:ext uri="{FF2B5EF4-FFF2-40B4-BE49-F238E27FC236}">
                <a16:creationId xmlns:a16="http://schemas.microsoft.com/office/drawing/2014/main" id="{5CADC1C2-59B6-BB99-7041-BCD7AF02353A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14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Wooden library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r="3742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0792CC-08FF-1B6B-8864-B583D6C7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8" y="3733800"/>
            <a:ext cx="6978332" cy="1626884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5638C457-6824-22E8-88F5-FAA86DB855C4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15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5D387E9C-793A-0B6B-ADE8-A256DEFB3F22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1F132-E048-BC78-A785-3A50A46C4114}"/>
              </a:ext>
            </a:extLst>
          </p:cNvPr>
          <p:cNvSpPr txBox="1"/>
          <p:nvPr/>
        </p:nvSpPr>
        <p:spPr>
          <a:xfrm rot="10800000" flipV="1">
            <a:off x="1021104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1403604" y="24778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Tabela de frequência de livros catalogados por bibliotecário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9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book pages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r="35851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-2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18E8E-2CF8-DC98-4BBC-D51F5E727B5C}"/>
              </a:ext>
            </a:extLst>
          </p:cNvPr>
          <p:cNvSpPr txBox="1"/>
          <p:nvPr/>
        </p:nvSpPr>
        <p:spPr>
          <a:xfrm rot="10800000" flipV="1">
            <a:off x="989012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808827" y="2456932"/>
            <a:ext cx="6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Gráfico de pizza </a:t>
            </a:r>
            <a:r>
              <a:rPr lang="pt-BR" dirty="0">
                <a:solidFill>
                  <a:srgbClr val="000000"/>
                </a:solidFill>
                <a:latin typeface="WordVisi_MSFontService"/>
              </a:rPr>
              <a:t>com os </a:t>
            </a: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empréstimos realizados pelos bibliotecários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23D24B-FC4B-9D52-F1B8-7F0B37C6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62" y="3595987"/>
            <a:ext cx="6467137" cy="2630486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32D8849C-BBBE-1B37-A06B-1537004A6D18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16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02D4274-0311-2843-6FBF-20455A19C16E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25477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veral books of different sizes and thickness stacked high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5" r="25685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11315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18E8E-2CF8-DC98-4BBC-D51F5E727B5C}"/>
              </a:ext>
            </a:extLst>
          </p:cNvPr>
          <p:cNvSpPr txBox="1"/>
          <p:nvPr/>
        </p:nvSpPr>
        <p:spPr>
          <a:xfrm rot="10800000" flipV="1">
            <a:off x="1012699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808827" y="2456932"/>
            <a:ext cx="6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Gráfico de barras do processo de devolução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C53D3B-34F3-7E60-1F95-19AB2A50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440315"/>
            <a:ext cx="6419421" cy="2844344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7">
            <a:extLst>
              <a:ext uri="{FF2B5EF4-FFF2-40B4-BE49-F238E27FC236}">
                <a16:creationId xmlns:a16="http://schemas.microsoft.com/office/drawing/2014/main" id="{3E5E35E9-5EBA-CF3C-9CEB-3C2F2FBD0BAA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17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" name="Footer Placeholder 16">
            <a:extLst>
              <a:ext uri="{FF2B5EF4-FFF2-40B4-BE49-F238E27FC236}">
                <a16:creationId xmlns:a16="http://schemas.microsoft.com/office/drawing/2014/main" id="{29A60655-9F86-E90D-85AC-349D7B4B05DC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31696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52" r="8723"/>
          <a:stretch/>
        </p:blipFill>
        <p:spPr>
          <a:xfrm>
            <a:off x="7847012" y="10"/>
            <a:ext cx="4341813" cy="6857990"/>
          </a:xfrm>
          <a:noFill/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A612588-C2E0-BB9C-256C-DE1080F29E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BIBLIOTECH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AB724A2-5E3A-CB87-5ECD-3EC4E4B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6597C89-AC96-FE35-E3BD-19BFEE8100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027612" cy="3429000"/>
          </a:xfrm>
        </p:spPr>
        <p:txBody>
          <a:bodyPr>
            <a:normAutofit/>
          </a:bodyPr>
          <a:lstStyle/>
          <a:p>
            <a:pPr>
              <a:buClr>
                <a:srgbClr val="5B5E61"/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+mn-cs"/>
              </a:rPr>
              <a:t>A implementação do projeto de automação das funções dentro da biblioteca resultou em uma série de melhorias significativas nos processos e na experiência do cliente. Entre os principais resultados obtidos, destacam-se a eficiência operacional, uma vez que a automatização de tarefas rotineiras, como a catalogação de livros, o empréstimo e a devolução, reduziu o tempo e os recursos necessários para a realização dessas atividades.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E44C16D9-05AE-D804-549C-454D6526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3918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F5FFAD-4490-4A12-60E0-1D0C78197849}"/>
              </a:ext>
            </a:extLst>
          </p:cNvPr>
          <p:cNvGrpSpPr/>
          <p:nvPr/>
        </p:nvGrpSpPr>
        <p:grpSpPr>
          <a:xfrm>
            <a:off x="2815424" y="-8755211"/>
            <a:ext cx="6557977" cy="7408054"/>
            <a:chOff x="2816157" y="-8757491"/>
            <a:chExt cx="6559685" cy="7409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634D7-7FFE-4973-F010-99D017976CFE}"/>
                </a:ext>
              </a:extLst>
            </p:cNvPr>
            <p:cNvSpPr txBox="1"/>
            <p:nvPr/>
          </p:nvSpPr>
          <p:spPr>
            <a:xfrm>
              <a:off x="2816157" y="-8757491"/>
              <a:ext cx="6559685" cy="74099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 sz="3199" dirty="0" err="1">
                  <a:solidFill>
                    <a:schemeClr val="bg1"/>
                  </a:solidFill>
                </a:rPr>
                <a:t>Puc</a:t>
              </a:r>
              <a:r>
                <a:rPr lang="pt-BR" sz="3199" dirty="0">
                  <a:solidFill>
                    <a:schemeClr val="bg1"/>
                  </a:solidFill>
                </a:rPr>
                <a:t> Minas Virtual</a:t>
              </a: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r>
                <a:rPr lang="pt-BR" sz="2799" dirty="0">
                  <a:solidFill>
                    <a:schemeClr val="bg1"/>
                  </a:solidFill>
                </a:rPr>
                <a:t>Professora</a:t>
              </a:r>
              <a:r>
                <a:rPr lang="en-GB" sz="2799" dirty="0">
                  <a:solidFill>
                    <a:schemeClr val="bg1"/>
                  </a:solidFill>
                </a:rPr>
                <a:t>: </a:t>
              </a:r>
            </a:p>
            <a:p>
              <a:pPr algn="ctr"/>
              <a:r>
                <a:rPr lang="en-GB" sz="3150" err="1">
                  <a:solidFill>
                    <a:schemeClr val="bg1"/>
                  </a:solidFill>
                </a:rPr>
                <a:t>Rosilane</a:t>
              </a:r>
              <a:r>
                <a:rPr lang="en-GB" sz="3150" dirty="0">
                  <a:solidFill>
                    <a:schemeClr val="bg1"/>
                  </a:solidFill>
                </a:rPr>
                <a:t> Ribeiro da Mota</a:t>
              </a:r>
              <a:endParaRPr lang="en-GB" sz="3150">
                <a:solidFill>
                  <a:schemeClr val="bg1"/>
                </a:solidFill>
              </a:endParaRPr>
            </a:p>
            <a:p>
              <a:pPr algn="ctr"/>
              <a:endParaRPr lang="en-GB" sz="3150" dirty="0">
                <a:solidFill>
                  <a:schemeClr val="bg1"/>
                </a:solidFill>
              </a:endParaRPr>
            </a:p>
            <a:p>
              <a:pPr algn="ctr"/>
              <a:endParaRPr lang="en-GB" sz="3199" dirty="0">
                <a:solidFill>
                  <a:schemeClr val="bg1"/>
                </a:solidFill>
              </a:endParaRPr>
            </a:p>
            <a:p>
              <a:pPr algn="ctr"/>
              <a:r>
                <a:rPr lang="en-GB" sz="2799" dirty="0">
                  <a:solidFill>
                    <a:schemeClr val="bg1"/>
                  </a:solidFill>
                </a:rPr>
                <a:t>Equipe:</a:t>
              </a:r>
            </a:p>
            <a:p>
              <a:pPr algn="ctr"/>
              <a:r>
                <a:rPr lang="en-GB" sz="3199" dirty="0">
                  <a:solidFill>
                    <a:schemeClr val="bg1"/>
                  </a:solidFill>
                </a:rPr>
                <a:t>Alice Abreu</a:t>
              </a:r>
            </a:p>
            <a:p>
              <a:pPr algn="ctr"/>
              <a:r>
                <a:rPr lang="en-GB" sz="3199" dirty="0">
                  <a:solidFill>
                    <a:schemeClr val="bg1"/>
                  </a:solidFill>
                </a:rPr>
                <a:t>Gabriel Nascimento</a:t>
              </a:r>
            </a:p>
            <a:p>
              <a:pPr algn="ctr"/>
              <a:r>
                <a:rPr lang="pt-BR" sz="3199" dirty="0">
                  <a:solidFill>
                    <a:schemeClr val="bg1"/>
                  </a:solidFill>
                </a:rPr>
                <a:t>João </a:t>
              </a:r>
              <a:r>
                <a:rPr lang="pt-BR" sz="3199" dirty="0" err="1">
                  <a:solidFill>
                    <a:schemeClr val="bg1"/>
                  </a:solidFill>
                </a:rPr>
                <a:t>Zarate</a:t>
              </a:r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r>
                <a:rPr lang="pt-BR" sz="3199" dirty="0">
                  <a:solidFill>
                    <a:schemeClr val="bg1"/>
                  </a:solidFill>
                </a:rPr>
                <a:t>Omar Martins de Abreu</a:t>
              </a:r>
            </a:p>
          </p:txBody>
        </p:sp>
        <p:pic>
          <p:nvPicPr>
            <p:cNvPr id="9" name="Picture 8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68654161-E654-840A-71B0-21F0ABB71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18" r="14802" b="27807"/>
            <a:stretch/>
          </p:blipFill>
          <p:spPr>
            <a:xfrm>
              <a:off x="5226184" y="-7737534"/>
              <a:ext cx="1739630" cy="143143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8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04"/>
    </mc:Choice>
    <mc:Fallback xmlns="">
      <p:transition advTm="1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7" b="3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C6A9-29E0-1719-FDC4-C30671A44DC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46380" indent="-246380"/>
            <a:r>
              <a:rPr lang="pt-BR" sz="2400" dirty="0">
                <a:cs typeface="Gill Sans Light"/>
              </a:rPr>
              <a:t>O objetivo geral desse projeto será desenvolver um sistema de gerenciamento de biblioteca, automatizado e eficiente, visando otimizar o controle de acervo, empréstimos, devoluções e gestão de usuários.</a:t>
            </a:r>
            <a:endParaRPr lang="en-US" sz="2400" dirty="0">
              <a:cs typeface="Gill Sans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rgbClr val="351D10"/>
                </a:solidFill>
              </a:rPr>
              <a:t>objetivo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2DEE6E45-4D68-51B3-8A83-6600B5B09E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/>
      </p:pic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993DE62-6B3A-0134-DA31-A82B7C9EC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42E18FF-2AE9-A488-C519-657BE7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EA8DE-04D5-227E-887B-F2D1318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5970612" cy="1232416"/>
          </a:xfrm>
        </p:spPr>
        <p:txBody>
          <a:bodyPr/>
          <a:lstStyle/>
          <a:p>
            <a:r>
              <a:rPr lang="en-US" sz="4000" dirty="0" err="1"/>
              <a:t>Justificativas</a:t>
            </a:r>
            <a:endParaRPr 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505B1-CED4-CEEC-48A3-8B62ACBC839A}"/>
              </a:ext>
            </a:extLst>
          </p:cNvPr>
          <p:cNvSpPr txBox="1"/>
          <p:nvPr/>
        </p:nvSpPr>
        <p:spPr>
          <a:xfrm>
            <a:off x="4430394" y="2622707"/>
            <a:ext cx="6082536" cy="2308324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</a:schemeClr>
                </a:solidFill>
                <a:cs typeface="Gill Sans Light"/>
              </a:rPr>
              <a:t>Devido a carência de tecnologia presente nas bibliotecas notou-se a necessidade de elaborar uma aplicação que facilite os processos realizados dentro da mesma, tanto para as pessoas que a frequentam, quanto para os bibliotecários.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bibliotech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B3E-B6E4-9B0C-CA85-86A4154B16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617245"/>
            <a:ext cx="7242048" cy="17262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Bibliotecários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responsáveis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pela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gestão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incluindo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catalogação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organização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empréstimos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devoluções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atendimento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cliente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manutenção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Administradores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supervisores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ou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gerentes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que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têm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responsabilidade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geral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funcionamento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desempenho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Clientes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membros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que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utilizam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serviços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recursos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fornecidos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como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empréstimo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livros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pesquisa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catálogo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reservas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etc.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endParaRPr lang="en-US" dirty="0">
              <a:cs typeface="Times New Roman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8090344" cy="970776"/>
          </a:xfrm>
        </p:spPr>
        <p:txBody>
          <a:bodyPr/>
          <a:lstStyle/>
          <a:p>
            <a:r>
              <a:rPr lang="en-US" sz="4000" dirty="0"/>
              <a:t>3 PROCESSOS DA BIBLIOTECH</a:t>
            </a:r>
          </a:p>
        </p:txBody>
      </p:sp>
      <p:graphicFrame>
        <p:nvGraphicFramePr>
          <p:cNvPr id="6" name="Content Placeholder 8" descr="Vertical Box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4C40C003-8753-AE3A-AE93-3ACDFDF2030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535214924"/>
              </p:ext>
            </p:extLst>
          </p:nvPr>
        </p:nvGraphicFramePr>
        <p:xfrm>
          <a:off x="639763" y="4108862"/>
          <a:ext cx="7242175" cy="21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- AS IS e TO BE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Gill Sans Light"/>
              </a:rPr>
              <a:t>BIBLIOTECH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F55948-C72E-0062-782D-088D4A83952F}"/>
              </a:ext>
            </a:extLst>
          </p:cNvPr>
          <p:cNvGrpSpPr/>
          <p:nvPr/>
        </p:nvGrpSpPr>
        <p:grpSpPr>
          <a:xfrm>
            <a:off x="-5085181" y="74805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PROCESSO CATALOGAÇÃO DE LIVROS – AS IS</a:t>
              </a:r>
            </a:p>
          </p:txBody>
        </p:sp>
      </p:grpSp>
      <p:pic>
        <p:nvPicPr>
          <p:cNvPr id="15" name="Picture 14" descr="A diagram of a book&#10;&#10;Description automatically generated">
            <a:extLst>
              <a:ext uri="{FF2B5EF4-FFF2-40B4-BE49-F238E27FC236}">
                <a16:creationId xmlns:a16="http://schemas.microsoft.com/office/drawing/2014/main" id="{AB0FC24E-A0F4-589C-DE79-63596926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71" y="2512318"/>
            <a:ext cx="6213742" cy="274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784D16A4-1E9F-6294-9C0A-6A6C5B70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7D0CB72-1493-0BBE-FC74-49805CA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6787" y="2104762"/>
            <a:ext cx="3840285" cy="3361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 algn="just" rtl="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 catalogação e organização de livros é realizada manualmente, consumindo tempo e recursos dos bibliotecários;</a:t>
            </a:r>
          </a:p>
          <a:p>
            <a:pPr marL="228600" indent="-228600" algn="just" rtl="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Possíveis erros de dados;</a:t>
            </a:r>
          </a:p>
          <a:p>
            <a:pPr marL="228600" indent="-22860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Ineficiência na organização:, a falta de um sistema automatizado pode levar a uma organização ineficiente dos livros nas estantes.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5 -1.48148E-6 L 0.51029 -0.00092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4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B59C84-EEC4-4255-F846-89419EC0F919}"/>
              </a:ext>
            </a:extLst>
          </p:cNvPr>
          <p:cNvGrpSpPr/>
          <p:nvPr/>
        </p:nvGrpSpPr>
        <p:grpSpPr>
          <a:xfrm>
            <a:off x="-5085181" y="74805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PROCESSO EMPRÉSTIMO DE LIVROS – AS IS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DE3620B-11AD-2F00-2D70-AF5ECC99D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496391C3-09DF-0CB8-0948-6A469BA7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6787" y="2104762"/>
            <a:ext cx="3840285" cy="3361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Ineficiência, o processo é demorado devido à necessidade de verificação manual da disponibilidade do livro e registro manual;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Erro humano;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Dificuldade de rastreamento, o sistema manual dificulta o rastreamento eficiente de livros emprestados e usuários.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diagram of a bookkeeping system&#10;&#10;Description automatically generated">
            <a:extLst>
              <a:ext uri="{FF2B5EF4-FFF2-40B4-BE49-F238E27FC236}">
                <a16:creationId xmlns:a16="http://schemas.microsoft.com/office/drawing/2014/main" id="{7D261BFA-1C12-EC8F-732D-10CA9DDD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 b="-346"/>
          <a:stretch/>
        </p:blipFill>
        <p:spPr>
          <a:xfrm>
            <a:off x="5296281" y="2568253"/>
            <a:ext cx="6789122" cy="2435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455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2.59259E-6 L 0.50222 -0.000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FA32D3-C603-88FC-0D03-816743EAEFB0}"/>
              </a:ext>
            </a:extLst>
          </p:cNvPr>
          <p:cNvGrpSpPr/>
          <p:nvPr/>
        </p:nvGrpSpPr>
        <p:grpSpPr>
          <a:xfrm>
            <a:off x="-5085181" y="74805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PROCESSO DEVOLUÇÃO DE LIVROS – AS IS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E54808BF-19BC-A353-9DE0-47FC43E63A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F461440-B973-71C9-85B6-1F86D9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1922852"/>
            <a:ext cx="3858477" cy="40524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Processo manual: a devolução é registrada manualmente, 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Tempo de processamento, o processo pode ser demorado devido à verificação manual e registro.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Potencial para perdas, falhas na atualização do sistema podem levar a perdas de livros ou dificuldade em rastreá-los.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62A5D1AC-27E9-90D6-DAB5-AA82CC85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3" b="-372"/>
          <a:stretch/>
        </p:blipFill>
        <p:spPr>
          <a:xfrm>
            <a:off x="5329984" y="2866546"/>
            <a:ext cx="6735049" cy="216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47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50222 -0.000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620D6D-05F4-634F-EE56-36828AD90231}"/>
              </a:ext>
            </a:extLst>
          </p:cNvPr>
          <p:cNvGrpSpPr/>
          <p:nvPr/>
        </p:nvGrpSpPr>
        <p:grpSpPr>
          <a:xfrm>
            <a:off x="-5091993" y="748050"/>
            <a:ext cx="5091993" cy="623550"/>
            <a:chOff x="1011859" y="834510"/>
            <a:chExt cx="5091993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11859" y="960607"/>
              <a:ext cx="50795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CATALOGAÇÃO DE LIVROS – TO BE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F32FE1CE-246C-1EC6-D4B0-D9443A13FD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7F3DC5C-075C-833A-D85E-2D59C5C8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5"/>
            <a:ext cx="3430959" cy="30166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As informações referentes a esse livro são preenchidas automaticamente;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Todo processo foi automatizado;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 humano ao cadastrar o livro. </a:t>
            </a: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diagram of a book&#10;&#10;Description automatically generated">
            <a:extLst>
              <a:ext uri="{FF2B5EF4-FFF2-40B4-BE49-F238E27FC236}">
                <a16:creationId xmlns:a16="http://schemas.microsoft.com/office/drawing/2014/main" id="{8FF01DDF-70AE-092B-2616-6A595061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86" y="2330643"/>
            <a:ext cx="5907007" cy="2815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532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006E-6 -2.59259E-6 L 0.49635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_win32" id="{B9608E06-0E1C-4FCC-AD06-127F62156083}" vid="{E3429AF7-B683-4F9F-966A-561A66620435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6DB67A-7E7A-42B5-B6D4-8BCE2AED44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248D4-E1D7-4A46-906C-BF5695DAFBD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48CD00-9A74-4333-9CB3-8A0E40B746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754</Words>
  <Application>Microsoft Office PowerPoint</Application>
  <PresentationFormat>Custom</PresentationFormat>
  <Paragraphs>114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Book Antiqua</vt:lpstr>
      <vt:lpstr>Calibri</vt:lpstr>
      <vt:lpstr>Constantia</vt:lpstr>
      <vt:lpstr>Gill Sans Light</vt:lpstr>
      <vt:lpstr>Gill Sans MT</vt:lpstr>
      <vt:lpstr>Times New Roman</vt:lpstr>
      <vt:lpstr>WordVisi_MSFontService</vt:lpstr>
      <vt:lpstr>Books Classic 16x9</vt:lpstr>
      <vt:lpstr>BiblioTech</vt:lpstr>
      <vt:lpstr>objetivo</vt:lpstr>
      <vt:lpstr>Justificativas</vt:lpstr>
      <vt:lpstr>3 PROCESSOS DA BIBLIOTECH</vt:lpstr>
      <vt:lpstr>Modelos - AS IS e TO 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ORGANIZAÇÃO DE DADOS </vt:lpstr>
      <vt:lpstr>PowerPoint Presentation</vt:lpstr>
      <vt:lpstr>PowerPoint Presentation</vt:lpstr>
      <vt:lpstr>RELATÓRIOS ANALÍTICOS</vt:lpstr>
      <vt:lpstr>RELATÓRIOS ANALÍTICOS</vt:lpstr>
      <vt:lpstr>RELATÓRIOS ANALÍTICOS</vt:lpstr>
      <vt:lpstr>CONCLUSÃO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LITERATURE</dc:title>
  <dc:creator/>
  <cp:lastModifiedBy>Alice Reis</cp:lastModifiedBy>
  <cp:revision>395</cp:revision>
  <dcterms:created xsi:type="dcterms:W3CDTF">2024-06-17T13:00:17Z</dcterms:created>
  <dcterms:modified xsi:type="dcterms:W3CDTF">2024-06-21T15:50:25Z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